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6" r:id="rId5"/>
    <p:sldId id="257" r:id="rId6"/>
    <p:sldId id="258" r:id="rId7"/>
    <p:sldId id="270" r:id="rId8"/>
    <p:sldId id="259" r:id="rId9"/>
    <p:sldId id="262" r:id="rId10"/>
    <p:sldId id="275" r:id="rId11"/>
    <p:sldId id="276" r:id="rId12"/>
    <p:sldId id="256" r:id="rId13"/>
    <p:sldId id="279" r:id="rId14"/>
    <p:sldId id="280" r:id="rId15"/>
    <p:sldId id="272" r:id="rId16"/>
    <p:sldId id="26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442366-9C3F-FF62-EEA2-44EC8CE8231F}" v="21" dt="2023-12-12T00:34:10.433"/>
    <p1510:client id="{F1977A14-947D-B2C3-E3F5-2A71C00DE475}" v="21" dt="2023-12-11T20:40:12.674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sanna Lakshmi Chelliboyina" userId="368a3127-3e52-4c42-ad5a-b7ad2228605b" providerId="ADAL" clId="{4B6FFCE4-F881-4063-A658-2B8A3DB179FA}"/>
    <pc:docChg chg="custSel modSld">
      <pc:chgData name="Prasanna Lakshmi Chelliboyina" userId="368a3127-3e52-4c42-ad5a-b7ad2228605b" providerId="ADAL" clId="{4B6FFCE4-F881-4063-A658-2B8A3DB179FA}" dt="2023-12-12T04:17:07.458" v="5" actId="1076"/>
      <pc:docMkLst>
        <pc:docMk/>
      </pc:docMkLst>
      <pc:sldChg chg="addSp delSp modSp mod">
        <pc:chgData name="Prasanna Lakshmi Chelliboyina" userId="368a3127-3e52-4c42-ad5a-b7ad2228605b" providerId="ADAL" clId="{4B6FFCE4-F881-4063-A658-2B8A3DB179FA}" dt="2023-12-12T04:17:07.458" v="5" actId="1076"/>
        <pc:sldMkLst>
          <pc:docMk/>
          <pc:sldMk cId="410847748" sldId="276"/>
        </pc:sldMkLst>
        <pc:picChg chg="del">
          <ac:chgData name="Prasanna Lakshmi Chelliboyina" userId="368a3127-3e52-4c42-ad5a-b7ad2228605b" providerId="ADAL" clId="{4B6FFCE4-F881-4063-A658-2B8A3DB179FA}" dt="2023-12-12T04:16:56.038" v="1" actId="478"/>
          <ac:picMkLst>
            <pc:docMk/>
            <pc:sldMk cId="410847748" sldId="276"/>
            <ac:picMk id="5" creationId="{E510C79F-2517-3D88-8E49-2A7228B4A603}"/>
          </ac:picMkLst>
        </pc:picChg>
        <pc:picChg chg="add mod">
          <ac:chgData name="Prasanna Lakshmi Chelliboyina" userId="368a3127-3e52-4c42-ad5a-b7ad2228605b" providerId="ADAL" clId="{4B6FFCE4-F881-4063-A658-2B8A3DB179FA}" dt="2023-12-12T04:17:07.458" v="5" actId="1076"/>
          <ac:picMkLst>
            <pc:docMk/>
            <pc:sldMk cId="410847748" sldId="276"/>
            <ac:picMk id="6" creationId="{EA7BE5DB-245B-5E61-E991-B5ADA59A04E1}"/>
          </ac:picMkLst>
        </pc:picChg>
      </pc:sldChg>
    </pc:docChg>
  </pc:docChgLst>
  <pc:docChgLst>
    <pc:chgData name="Prasanna Lakshmi Chelliboyina" userId="S::pchellib@syr.edu::368a3127-3e52-4c42-ad5a-b7ad2228605b" providerId="AD" clId="Web-{C2442366-9C3F-FF62-EEA2-44EC8CE8231F}"/>
    <pc:docChg chg="modSld">
      <pc:chgData name="Prasanna Lakshmi Chelliboyina" userId="S::pchellib@syr.edu::368a3127-3e52-4c42-ad5a-b7ad2228605b" providerId="AD" clId="Web-{C2442366-9C3F-FF62-EEA2-44EC8CE8231F}" dt="2023-12-12T00:34:10.433" v="17" actId="14100"/>
      <pc:docMkLst>
        <pc:docMk/>
      </pc:docMkLst>
      <pc:sldChg chg="addSp delSp modSp">
        <pc:chgData name="Prasanna Lakshmi Chelliboyina" userId="S::pchellib@syr.edu::368a3127-3e52-4c42-ad5a-b7ad2228605b" providerId="AD" clId="Web-{C2442366-9C3F-FF62-EEA2-44EC8CE8231F}" dt="2023-12-12T00:34:10.433" v="17" actId="14100"/>
        <pc:sldMkLst>
          <pc:docMk/>
          <pc:sldMk cId="410847748" sldId="276"/>
        </pc:sldMkLst>
        <pc:spChg chg="mod">
          <ac:chgData name="Prasanna Lakshmi Chelliboyina" userId="S::pchellib@syr.edu::368a3127-3e52-4c42-ad5a-b7ad2228605b" providerId="AD" clId="Web-{C2442366-9C3F-FF62-EEA2-44EC8CE8231F}" dt="2023-12-11T20:45:03.250" v="4" actId="20577"/>
          <ac:spMkLst>
            <pc:docMk/>
            <pc:sldMk cId="410847748" sldId="276"/>
            <ac:spMk id="4" creationId="{05402BDA-EC2F-932E-4C99-0712F0974FDB}"/>
          </ac:spMkLst>
        </pc:spChg>
        <pc:picChg chg="add del mod">
          <ac:chgData name="Prasanna Lakshmi Chelliboyina" userId="S::pchellib@syr.edu::368a3127-3e52-4c42-ad5a-b7ad2228605b" providerId="AD" clId="Web-{C2442366-9C3F-FF62-EEA2-44EC8CE8231F}" dt="2023-12-12T00:33:56.511" v="14"/>
          <ac:picMkLst>
            <pc:docMk/>
            <pc:sldMk cId="410847748" sldId="276"/>
            <ac:picMk id="2" creationId="{D2CEF2B1-4755-0B1F-F4E5-06BF0F83FD67}"/>
          </ac:picMkLst>
        </pc:picChg>
        <pc:picChg chg="del">
          <ac:chgData name="Prasanna Lakshmi Chelliboyina" userId="S::pchellib@syr.edu::368a3127-3e52-4c42-ad5a-b7ad2228605b" providerId="AD" clId="Web-{C2442366-9C3F-FF62-EEA2-44EC8CE8231F}" dt="2023-12-12T00:01:09.399" v="5"/>
          <ac:picMkLst>
            <pc:docMk/>
            <pc:sldMk cId="410847748" sldId="276"/>
            <ac:picMk id="5" creationId="{D54A61B8-DF77-B0B5-BC91-5177B9629243}"/>
          </ac:picMkLst>
        </pc:picChg>
        <pc:picChg chg="add mod">
          <ac:chgData name="Prasanna Lakshmi Chelliboyina" userId="S::pchellib@syr.edu::368a3127-3e52-4c42-ad5a-b7ad2228605b" providerId="AD" clId="Web-{C2442366-9C3F-FF62-EEA2-44EC8CE8231F}" dt="2023-12-12T00:34:10.433" v="17" actId="14100"/>
          <ac:picMkLst>
            <pc:docMk/>
            <pc:sldMk cId="410847748" sldId="276"/>
            <ac:picMk id="5" creationId="{E510C79F-2517-3D88-8E49-2A7228B4A60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11.12.2023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2.sv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11.12.2023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/>
              <a:t>PRESENTATION</a:t>
            </a:r>
            <a:br>
              <a:rPr lang="en-US"/>
            </a:br>
            <a:r>
              <a:rPr lang="en-US"/>
              <a:t>TITLE    </a:t>
            </a:r>
            <a:endParaRPr lang="ru-RU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Month</a:t>
            </a:r>
            <a:br>
              <a:rPr lang="en-US"/>
            </a:br>
            <a:r>
              <a:rPr lang="en-US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/>
              <a:t>Presentation</a:t>
            </a:r>
            <a:br>
              <a:rPr lang="en-US"/>
            </a:br>
            <a:r>
              <a:rPr lang="en-US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THANK YOU!</a:t>
            </a:r>
            <a:endParaRPr lang="ru-RU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/>
              <a:t>PRESENTATION</a:t>
            </a:r>
            <a:br>
              <a:rPr lang="en-US"/>
            </a:br>
            <a:r>
              <a:rPr lang="en-US"/>
              <a:t>TITLE    </a:t>
            </a:r>
            <a:endParaRPr lang="ru-RU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DIVIDER SLIDE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DIVIDER SLIDE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TEXT LAYOUT 02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TEXT LAYOUT 02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COMPARISON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CHART SLIDE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TABLE SLIDE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BIG IMAGE</a:t>
            </a:r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ADD A FOOTER</a:t>
            </a:r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A FOOTER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04" y="1176237"/>
            <a:ext cx="5690680" cy="1517356"/>
          </a:xfrm>
        </p:spPr>
        <p:txBody>
          <a:bodyPr/>
          <a:lstStyle/>
          <a:p>
            <a:r>
              <a:rPr lang="en-US" sz="5400"/>
              <a:t>Finding Frontiers</a:t>
            </a:r>
            <a:endParaRPr lang="ru-RU" sz="540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5575" y="3671008"/>
            <a:ext cx="3052787" cy="949829"/>
          </a:xfrm>
        </p:spPr>
        <p:txBody>
          <a:bodyPr/>
          <a:lstStyle/>
          <a:p>
            <a:r>
              <a:rPr lang="en-US"/>
              <a:t>Travel Booking Application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0584" y="5361952"/>
            <a:ext cx="4367531" cy="94982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b="1"/>
              <a:t>Apoorva M</a:t>
            </a:r>
            <a:endParaRPr lang="en-US" sz="2000" b="1">
              <a:cs typeface="Arial"/>
            </a:endParaRPr>
          </a:p>
          <a:p>
            <a:r>
              <a:rPr lang="en-US" sz="2000" b="1"/>
              <a:t>Ayush S</a:t>
            </a:r>
            <a:endParaRPr lang="en-US" sz="2000" b="1">
              <a:cs typeface="Arial"/>
            </a:endParaRPr>
          </a:p>
          <a:p>
            <a:r>
              <a:rPr lang="en-US" sz="2000" b="1"/>
              <a:t>Prasanna CH</a:t>
            </a:r>
            <a:endParaRPr lang="ru-RU" sz="2000" b="1">
              <a:cs typeface="Arial"/>
            </a:endParaRPr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  <p:pic>
        <p:nvPicPr>
          <p:cNvPr id="4" name="Picture 3" descr="A logo with a plane flying in the sky&#10;&#10;Description automatically generated">
            <a:extLst>
              <a:ext uri="{FF2B5EF4-FFF2-40B4-BE49-F238E27FC236}">
                <a16:creationId xmlns:a16="http://schemas.microsoft.com/office/drawing/2014/main" id="{C7D5A4E9-2356-5F02-FCE4-E9F64F501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7058" y="4752872"/>
            <a:ext cx="2307055" cy="183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CASES 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2413" y="2243360"/>
            <a:ext cx="4183650" cy="365125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FOR CUSTOMERS</a:t>
            </a:r>
            <a:endParaRPr lang="ru-RU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1082412" y="2767772"/>
            <a:ext cx="4722647" cy="284331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IN" sz="1800"/>
              <a:t>Trip planning</a:t>
            </a:r>
          </a:p>
          <a:p>
            <a:pPr>
              <a:lnSpc>
                <a:spcPct val="150000"/>
              </a:lnSpc>
            </a:pPr>
            <a:r>
              <a:rPr lang="en-IN" sz="1800"/>
              <a:t>Itinerary creation</a:t>
            </a:r>
          </a:p>
          <a:p>
            <a:pPr>
              <a:lnSpc>
                <a:spcPct val="150000"/>
              </a:lnSpc>
            </a:pPr>
            <a:r>
              <a:rPr lang="en-IN" sz="1800"/>
              <a:t>Bookings and Reservation</a:t>
            </a:r>
          </a:p>
          <a:p>
            <a:pPr>
              <a:lnSpc>
                <a:spcPct val="150000"/>
              </a:lnSpc>
            </a:pPr>
            <a:r>
              <a:rPr lang="en-IN" sz="1800"/>
              <a:t>Recommendations curated by data Visualization dashboard</a:t>
            </a:r>
          </a:p>
          <a:p>
            <a:pPr>
              <a:lnSpc>
                <a:spcPct val="150000"/>
              </a:lnSpc>
            </a:pPr>
            <a:r>
              <a:rPr lang="en-IN" sz="1800"/>
              <a:t>Post trip features including reviews and ratings</a:t>
            </a:r>
          </a:p>
          <a:p>
            <a:endParaRPr lang="ru-R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5882997" y="2243360"/>
            <a:ext cx="4183650" cy="365125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 FOR EMPLOYEES</a:t>
            </a:r>
            <a:endParaRPr lang="ru-RU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882997" y="2767771"/>
            <a:ext cx="4584102" cy="259393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IN" sz="1800"/>
              <a:t>Users' Itinerary</a:t>
            </a:r>
          </a:p>
          <a:p>
            <a:pPr>
              <a:lnSpc>
                <a:spcPct val="150000"/>
              </a:lnSpc>
            </a:pPr>
            <a:r>
              <a:rPr lang="en-IN" sz="1800"/>
              <a:t>Confirmation functionality of Bookings and Reservations</a:t>
            </a:r>
          </a:p>
          <a:p>
            <a:pPr>
              <a:lnSpc>
                <a:spcPct val="150000"/>
              </a:lnSpc>
            </a:pPr>
            <a:r>
              <a:rPr lang="en-IN" sz="1800"/>
              <a:t>Business Intelligence visualised by dashboard</a:t>
            </a:r>
          </a:p>
          <a:p>
            <a:pPr>
              <a:lnSpc>
                <a:spcPct val="150000"/>
              </a:lnSpc>
            </a:pPr>
            <a:r>
              <a:rPr lang="en-IN" sz="1800"/>
              <a:t>Track of reviews and ratings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787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Area of Improvement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201AF8-3F36-6872-11CF-8AB870E8A6F6}"/>
              </a:ext>
            </a:extLst>
          </p:cNvPr>
          <p:cNvSpPr txBox="1"/>
          <p:nvPr/>
        </p:nvSpPr>
        <p:spPr>
          <a:xfrm>
            <a:off x="838200" y="2050473"/>
            <a:ext cx="6116782" cy="3518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>
              <a:lnSpc>
                <a:spcPct val="150000"/>
              </a:lnSpc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600"/>
              <a:t>Data Source Optimization: Filtering and Sorting : Leverage SQL's capabilities to filter and sort data in Power Apps.</a:t>
            </a:r>
          </a:p>
          <a:p>
            <a:r>
              <a:rPr lang="en-US" sz="1600"/>
              <a:t>Optimize Power Apps Formulae: Reduce Formula Complexity: Simplify complex formulas that manipulate large datasets, as complex calculations can impact performance.</a:t>
            </a:r>
          </a:p>
          <a:p>
            <a:r>
              <a:rPr lang="en-US" sz="1600"/>
              <a:t>Parallel Loading: Parallelize Data Loading: Break down data retrieval into parallel tasks to take advantage of the Power Apps environment's ability to handle multiple requests simultaneously.</a:t>
            </a:r>
          </a:p>
        </p:txBody>
      </p:sp>
    </p:spTree>
    <p:extLst>
      <p:ext uri="{BB962C8B-B14F-4D97-AF65-F5344CB8AC3E}">
        <p14:creationId xmlns:p14="http://schemas.microsoft.com/office/powerpoint/2010/main" val="2488322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Challenges Faced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12</a:t>
            </a:fld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A5B85F-C9C1-0B4B-C980-7F03E6D67961}"/>
              </a:ext>
            </a:extLst>
          </p:cNvPr>
          <p:cNvSpPr txBox="1"/>
          <p:nvPr/>
        </p:nvSpPr>
        <p:spPr>
          <a:xfrm>
            <a:off x="838200" y="2050473"/>
            <a:ext cx="6324600" cy="378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Initially, our attempt to establish a backend database involved utilizing SQL and Python.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Python requires more extensive coding, potentially slowing down development, whereas PowerApps, with its low-code environment, enables rapid development with less complexity.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Despite successfully creating a working backend, we opted to construct both the backend and frontend entirely from scratch with power apps.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8957" y="2140618"/>
            <a:ext cx="4367531" cy="524711"/>
          </a:xfrm>
        </p:spPr>
        <p:txBody>
          <a:bodyPr/>
          <a:lstStyle/>
          <a:p>
            <a:r>
              <a:rPr lang="en-IN"/>
              <a:t>Team Finding Frontiers</a:t>
            </a:r>
            <a:endParaRPr lang="ru-RU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15958" y="5573574"/>
            <a:ext cx="4367531" cy="365125"/>
          </a:xfrm>
        </p:spPr>
        <p:txBody>
          <a:bodyPr/>
          <a:lstStyle/>
          <a:p>
            <a:r>
              <a:rPr lang="en-US" sz="2000"/>
              <a:t>Email:</a:t>
            </a:r>
            <a:endParaRPr lang="ru-RU" sz="200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30997" y="5937732"/>
            <a:ext cx="4367531" cy="365125"/>
          </a:xfrm>
        </p:spPr>
        <p:txBody>
          <a:bodyPr/>
          <a:lstStyle/>
          <a:p>
            <a:r>
              <a:rPr lang="en-US"/>
              <a:t>findingfrontiers@gmail.com</a:t>
            </a:r>
            <a:endParaRPr lang="ru-RU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  <p:pic>
        <p:nvPicPr>
          <p:cNvPr id="4" name="Picture 3" descr="A logo with a plane flying in the sky&#10;&#10;Description automatically generated">
            <a:extLst>
              <a:ext uri="{FF2B5EF4-FFF2-40B4-BE49-F238E27FC236}">
                <a16:creationId xmlns:a16="http://schemas.microsoft.com/office/drawing/2014/main" id="{5F6AD3DD-DF9E-11D2-3056-D59184059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874" y="2822806"/>
            <a:ext cx="3455067" cy="2485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10023" y="2210540"/>
            <a:ext cx="4548187" cy="344579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179705" indent="-179705"/>
            <a:r>
              <a:rPr lang="en-IN" sz="2400"/>
              <a:t>Introduction</a:t>
            </a:r>
            <a:endParaRPr lang="en-US"/>
          </a:p>
          <a:p>
            <a:pPr marL="179705" indent="-179705"/>
            <a:r>
              <a:rPr lang="en-IN" sz="2400">
                <a:cs typeface="Arial"/>
              </a:rPr>
              <a:t>Dataset</a:t>
            </a:r>
            <a:endParaRPr lang="en-IN" sz="2400"/>
          </a:p>
          <a:p>
            <a:pPr marL="179705" indent="-179705"/>
            <a:r>
              <a:rPr lang="en-IN" sz="2400"/>
              <a:t>Entities &amp; Attributes</a:t>
            </a:r>
            <a:endParaRPr lang="en-IN" sz="2400">
              <a:cs typeface="Arial"/>
            </a:endParaRPr>
          </a:p>
          <a:p>
            <a:pPr marL="179705" indent="-179705"/>
            <a:r>
              <a:rPr lang="en-IN" sz="2400"/>
              <a:t>Conceptual Model</a:t>
            </a:r>
            <a:endParaRPr lang="en-IN" sz="2400">
              <a:cs typeface="Arial"/>
            </a:endParaRPr>
          </a:p>
          <a:p>
            <a:pPr marL="179705" indent="-179705"/>
            <a:r>
              <a:rPr lang="en-IN" sz="2400"/>
              <a:t>Logical Model</a:t>
            </a:r>
            <a:endParaRPr lang="en-IN" sz="2400">
              <a:cs typeface="Arial"/>
            </a:endParaRPr>
          </a:p>
          <a:p>
            <a:pPr marL="179705" indent="-179705"/>
            <a:r>
              <a:rPr lang="en-IN" sz="2400"/>
              <a:t>Application demo</a:t>
            </a:r>
            <a:endParaRPr lang="en-IN" sz="2400">
              <a:cs typeface="Arial"/>
            </a:endParaRPr>
          </a:p>
          <a:p>
            <a:pPr marL="179705" indent="-179705"/>
            <a:r>
              <a:rPr lang="en-IN" sz="2400"/>
              <a:t>Use cases</a:t>
            </a:r>
            <a:endParaRPr lang="en-IN" sz="2400">
              <a:cs typeface="Arial"/>
            </a:endParaRPr>
          </a:p>
          <a:p>
            <a:pPr marL="179705" indent="-179705"/>
            <a:r>
              <a:rPr lang="en-IN" sz="2400"/>
              <a:t>Area of improvements</a:t>
            </a:r>
            <a:endParaRPr lang="en-IN" sz="2400">
              <a:cs typeface="Arial"/>
            </a:endParaRPr>
          </a:p>
          <a:p>
            <a:pPr marL="179705" indent="-179705"/>
            <a:r>
              <a:rPr lang="en-IN" sz="2400"/>
              <a:t>Challenges</a:t>
            </a:r>
            <a:endParaRPr lang="en-IN" sz="2400">
              <a:cs typeface="Arial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000"/>
              <a:t>Introduction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b="0" i="0">
                <a:effectLst/>
                <a:latin typeface="Söhne"/>
              </a:rPr>
              <a:t>Building a Centralized Travel Booking Management System</a:t>
            </a:r>
            <a:endParaRPr lang="en-US" b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076575"/>
            <a:ext cx="4548187" cy="2740243"/>
          </a:xfrm>
        </p:spPr>
        <p:txBody>
          <a:bodyPr>
            <a:normAutofit/>
          </a:bodyPr>
          <a:lstStyle/>
          <a:p>
            <a:r>
              <a:rPr lang="en-US"/>
              <a:t>In the dynamic landscape of modern travel and tourism, the demand for efficient and centralized tools to manage tours and bookings is more pronounced than ever. </a:t>
            </a:r>
          </a:p>
          <a:p>
            <a:r>
              <a:rPr lang="en-US"/>
              <a:t>Our group project is dedicated to the development of an innovative online travel booking database system. </a:t>
            </a:r>
          </a:p>
          <a:p>
            <a:r>
              <a:rPr lang="en-US"/>
              <a:t>This initiative stems from our collective vision to create a comprehensive management tool that not only streamlines the booking process but also serves as a centralized hub for coordinating and organizing travel activities</a:t>
            </a:r>
            <a:endParaRPr lang="ru-RU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DATASET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3812916" cy="235881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Key tables created in a relational database to store information about users, flights, hotels, bookings, and other relevant data in an SQL database for a travel booking system</a:t>
            </a:r>
            <a:endParaRPr lang="ru-RU" sz="200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252036998"/>
              </p:ext>
            </p:extLst>
          </p:nvPr>
        </p:nvGraphicFramePr>
        <p:xfrm>
          <a:off x="5182012" y="1531851"/>
          <a:ext cx="4280641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0641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latin typeface="+mn-lt"/>
                        </a:rPr>
                        <a:t>TABLE</a:t>
                      </a:r>
                      <a:endParaRPr lang="ru-RU" sz="120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>
                          <a:solidFill>
                            <a:schemeClr val="bg1"/>
                          </a:solidFill>
                        </a:rPr>
                        <a:t>Customer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>
                          <a:solidFill>
                            <a:schemeClr val="bg1"/>
                          </a:solidFill>
                        </a:rPr>
                        <a:t>Destinations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>
                          <a:solidFill>
                            <a:schemeClr val="bg1"/>
                          </a:solidFill>
                        </a:rPr>
                        <a:t>Places In Destination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>
                          <a:solidFill>
                            <a:schemeClr val="bg1"/>
                          </a:solidFill>
                        </a:rPr>
                        <a:t>Accommodations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>
                          <a:solidFill>
                            <a:schemeClr val="bg1"/>
                          </a:solidFill>
                        </a:rPr>
                        <a:t>Flights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>
                          <a:solidFill>
                            <a:schemeClr val="bg1"/>
                          </a:solidFill>
                        </a:rPr>
                        <a:t>Activities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>
                          <a:solidFill>
                            <a:schemeClr val="bg1"/>
                          </a:solidFill>
                        </a:rPr>
                        <a:t>Packages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>
                          <a:solidFill>
                            <a:schemeClr val="bg1"/>
                          </a:solidFill>
                        </a:rPr>
                        <a:t>Bookings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>
                          <a:solidFill>
                            <a:schemeClr val="bg1"/>
                          </a:solidFill>
                        </a:rPr>
                        <a:t>Reviews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>
                          <a:solidFill>
                            <a:schemeClr val="bg1"/>
                          </a:solidFill>
                        </a:rPr>
                        <a:t>Payment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596" y="429864"/>
            <a:ext cx="10515600" cy="676275"/>
          </a:xfrm>
        </p:spPr>
        <p:txBody>
          <a:bodyPr/>
          <a:lstStyle/>
          <a:p>
            <a:r>
              <a:rPr lang="en-US"/>
              <a:t>ENTITIES &amp; ATTRIBUTES</a:t>
            </a:r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B9BEFE5C-0F70-48B0-981B-7C998D46A3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220858"/>
              </p:ext>
            </p:extLst>
          </p:nvPr>
        </p:nvGraphicFramePr>
        <p:xfrm>
          <a:off x="451184" y="1343526"/>
          <a:ext cx="4665379" cy="5181071"/>
        </p:xfrm>
        <a:graphic>
          <a:graphicData uri="http://schemas.openxmlformats.org/drawingml/2006/table">
            <a:tbl>
              <a:tblPr/>
              <a:tblGrid>
                <a:gridCol w="1571497">
                  <a:extLst>
                    <a:ext uri="{9D8B030D-6E8A-4147-A177-3AD203B41FA5}">
                      <a16:colId xmlns:a16="http://schemas.microsoft.com/office/drawing/2014/main" val="3937809846"/>
                    </a:ext>
                  </a:extLst>
                </a:gridCol>
                <a:gridCol w="990371">
                  <a:extLst>
                    <a:ext uri="{9D8B030D-6E8A-4147-A177-3AD203B41FA5}">
                      <a16:colId xmlns:a16="http://schemas.microsoft.com/office/drawing/2014/main" val="960552051"/>
                    </a:ext>
                  </a:extLst>
                </a:gridCol>
                <a:gridCol w="622050">
                  <a:extLst>
                    <a:ext uri="{9D8B030D-6E8A-4147-A177-3AD203B41FA5}">
                      <a16:colId xmlns:a16="http://schemas.microsoft.com/office/drawing/2014/main" val="2452354473"/>
                    </a:ext>
                  </a:extLst>
                </a:gridCol>
                <a:gridCol w="237360">
                  <a:extLst>
                    <a:ext uri="{9D8B030D-6E8A-4147-A177-3AD203B41FA5}">
                      <a16:colId xmlns:a16="http://schemas.microsoft.com/office/drawing/2014/main" val="90249455"/>
                    </a:ext>
                  </a:extLst>
                </a:gridCol>
                <a:gridCol w="360486">
                  <a:extLst>
                    <a:ext uri="{9D8B030D-6E8A-4147-A177-3AD203B41FA5}">
                      <a16:colId xmlns:a16="http://schemas.microsoft.com/office/drawing/2014/main" val="1031293992"/>
                    </a:ext>
                  </a:extLst>
                </a:gridCol>
                <a:gridCol w="883615">
                  <a:extLst>
                    <a:ext uri="{9D8B030D-6E8A-4147-A177-3AD203B41FA5}">
                      <a16:colId xmlns:a16="http://schemas.microsoft.com/office/drawing/2014/main" val="3433951993"/>
                    </a:ext>
                  </a:extLst>
                </a:gridCol>
              </a:tblGrid>
              <a:tr h="138312"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Relationships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514979"/>
                  </a:ext>
                </a:extLst>
              </a:tr>
              <a:tr h="273461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Relationship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Entity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Rule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Min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Max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Entity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333226"/>
                  </a:ext>
                </a:extLst>
              </a:tr>
              <a:tr h="160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accomodation-review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accomodation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 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6658679"/>
                  </a:ext>
                </a:extLst>
              </a:tr>
              <a:tr h="160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accomodation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0081814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9985088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flight-package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flight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7168665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flight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0556463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4063808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flight-booking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flight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 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710670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flight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6821996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9518964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flight-review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flight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 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867674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flight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5074059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0710487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activity-package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activity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4711172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activity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8291493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3189169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activity-booking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activity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 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203845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activity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743782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709037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activity-review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activity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 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4038247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activity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5872042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7224671"/>
                  </a:ext>
                </a:extLst>
              </a:tr>
              <a:tr h="160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package-booking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 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8116423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8080613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1149621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package-review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 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9121911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4273450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4515936"/>
                  </a:ext>
                </a:extLst>
              </a:tr>
              <a:tr h="160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booking-payment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 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payment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909584"/>
                  </a:ext>
                </a:extLst>
              </a:tr>
              <a:tr h="13831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payment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78392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624A3869-11D4-FFCE-76CA-873983F8C7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648331"/>
              </p:ext>
            </p:extLst>
          </p:nvPr>
        </p:nvGraphicFramePr>
        <p:xfrm>
          <a:off x="5258802" y="1418723"/>
          <a:ext cx="5663176" cy="5161665"/>
        </p:xfrm>
        <a:graphic>
          <a:graphicData uri="http://schemas.openxmlformats.org/drawingml/2006/table">
            <a:tbl>
              <a:tblPr/>
              <a:tblGrid>
                <a:gridCol w="1907598">
                  <a:extLst>
                    <a:ext uri="{9D8B030D-6E8A-4147-A177-3AD203B41FA5}">
                      <a16:colId xmlns:a16="http://schemas.microsoft.com/office/drawing/2014/main" val="3937809846"/>
                    </a:ext>
                  </a:extLst>
                </a:gridCol>
                <a:gridCol w="1202183">
                  <a:extLst>
                    <a:ext uri="{9D8B030D-6E8A-4147-A177-3AD203B41FA5}">
                      <a16:colId xmlns:a16="http://schemas.microsoft.com/office/drawing/2014/main" val="960552051"/>
                    </a:ext>
                  </a:extLst>
                </a:gridCol>
                <a:gridCol w="755091">
                  <a:extLst>
                    <a:ext uri="{9D8B030D-6E8A-4147-A177-3AD203B41FA5}">
                      <a16:colId xmlns:a16="http://schemas.microsoft.com/office/drawing/2014/main" val="2452354473"/>
                    </a:ext>
                  </a:extLst>
                </a:gridCol>
                <a:gridCol w="288125">
                  <a:extLst>
                    <a:ext uri="{9D8B030D-6E8A-4147-A177-3AD203B41FA5}">
                      <a16:colId xmlns:a16="http://schemas.microsoft.com/office/drawing/2014/main" val="90249455"/>
                    </a:ext>
                  </a:extLst>
                </a:gridCol>
                <a:gridCol w="307996">
                  <a:extLst>
                    <a:ext uri="{9D8B030D-6E8A-4147-A177-3AD203B41FA5}">
                      <a16:colId xmlns:a16="http://schemas.microsoft.com/office/drawing/2014/main" val="1031293992"/>
                    </a:ext>
                  </a:extLst>
                </a:gridCol>
                <a:gridCol w="1202183">
                  <a:extLst>
                    <a:ext uri="{9D8B030D-6E8A-4147-A177-3AD203B41FA5}">
                      <a16:colId xmlns:a16="http://schemas.microsoft.com/office/drawing/2014/main" val="3433951993"/>
                    </a:ext>
                  </a:extLst>
                </a:gridCol>
              </a:tblGrid>
              <a:tr h="165683"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Relationships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514979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Relationship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Entity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Rule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Min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Max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Entity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333226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customer-destination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travel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3971595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travelled by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4994581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132153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customer-booking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books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1919663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booked by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1918596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7761147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customer-review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reviews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269934"/>
                  </a:ext>
                </a:extLst>
              </a:tr>
              <a:tr h="178429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review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reviewed by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3822920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372028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customer-payment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pays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payment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9209208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payment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payed by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6501518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9733255"/>
                  </a:ext>
                </a:extLst>
              </a:tr>
              <a:tr h="178429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destination-PlacesInDestination</a:t>
                      </a:r>
                      <a:endParaRPr lang="en-US" sz="1050" b="0" i="0" u="none" strike="noStrike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PlacesInDestination</a:t>
                      </a:r>
                      <a:endParaRPr lang="en-US" sz="1050" b="0" i="0" u="none" strike="noStrike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5428908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PlacesInDestination</a:t>
                      </a:r>
                      <a:endParaRPr lang="en-US" sz="1050" b="0" i="0" u="none" strike="noStrike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has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3801613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1737132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destination-accomodation</a:t>
                      </a:r>
                      <a:endParaRPr lang="en-US" sz="1050" b="0" i="0" u="none" strike="noStrike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accomodation</a:t>
                      </a:r>
                      <a:endParaRPr lang="en-US" sz="1050" b="0" i="0" u="none" strike="noStrike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3539347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accomodation</a:t>
                      </a:r>
                      <a:endParaRPr lang="en-US" sz="1050" b="0" i="0" u="none" strike="noStrike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has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2706364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1982988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destination-flights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have 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flight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7763247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flight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fly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2569833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6757394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destination-package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has 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647202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destination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624035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9513259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accomodation-package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accomodation</a:t>
                      </a:r>
                      <a:endParaRPr lang="en-US" sz="1050" b="0" i="0" u="none" strike="noStrike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461666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package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has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accomodation</a:t>
                      </a:r>
                      <a:endParaRPr lang="en-US" sz="1050" b="0" i="0" u="none" strike="noStrike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02118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52052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accomodation-booking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accomodation</a:t>
                      </a:r>
                      <a:endParaRPr lang="en-US" sz="1050" b="0" i="0" u="none" strike="noStrike" err="1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has 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5796697"/>
                  </a:ext>
                </a:extLst>
              </a:tr>
              <a:tr h="165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booking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have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567" marR="3567" marT="356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accomodation</a:t>
                      </a:r>
                    </a:p>
                  </a:txBody>
                  <a:tcPr marL="3567" marR="3567" marT="356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4824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90625"/>
            <a:ext cx="10515600" cy="782638"/>
          </a:xfrm>
        </p:spPr>
        <p:txBody>
          <a:bodyPr/>
          <a:lstStyle/>
          <a:p>
            <a:r>
              <a:rPr lang="en-US">
                <a:solidFill>
                  <a:schemeClr val="accent1"/>
                </a:solidFill>
              </a:rPr>
              <a:t>Conceptual &amp; Logical models </a:t>
            </a:r>
            <a:endParaRPr lang="ru-RU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8F23C6-185D-8D4D-9C00-F2CE2CBE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05402BDA-EC2F-932E-4C99-0712F0974FDB}"/>
              </a:ext>
            </a:extLst>
          </p:cNvPr>
          <p:cNvSpPr txBox="1">
            <a:spLocks/>
          </p:cNvSpPr>
          <p:nvPr/>
        </p:nvSpPr>
        <p:spPr>
          <a:xfrm>
            <a:off x="805858" y="174475"/>
            <a:ext cx="8047196" cy="85399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400"/>
              <a:t>Conceptual representation of Entities and Attributes</a:t>
            </a:r>
          </a:p>
        </p:txBody>
      </p:sp>
      <p:pic>
        <p:nvPicPr>
          <p:cNvPr id="2" name="Picture 1" descr="A diagram of a company&#10;&#10;Description automatically generated">
            <a:extLst>
              <a:ext uri="{FF2B5EF4-FFF2-40B4-BE49-F238E27FC236}">
                <a16:creationId xmlns:a16="http://schemas.microsoft.com/office/drawing/2014/main" id="{B4F24348-E6C0-FA17-CAF9-9A56E1F77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697" y="686989"/>
            <a:ext cx="6099189" cy="596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1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8F23C6-185D-8D4D-9C00-F2CE2CBE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05402BDA-EC2F-932E-4C99-0712F0974FDB}"/>
              </a:ext>
            </a:extLst>
          </p:cNvPr>
          <p:cNvSpPr txBox="1">
            <a:spLocks/>
          </p:cNvSpPr>
          <p:nvPr/>
        </p:nvSpPr>
        <p:spPr>
          <a:xfrm>
            <a:off x="815504" y="464018"/>
            <a:ext cx="8047196" cy="85399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400" dirty="0"/>
              <a:t>Logical representation of Entities and Attributes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7BE5DB-245B-5E61-E991-B5ADA59A0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563" y="1004340"/>
            <a:ext cx="7369078" cy="563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47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APPLICATION DEMO</a:t>
            </a:r>
            <a:endParaRPr lang="ru-RU"/>
          </a:p>
        </p:txBody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70" t="43102" r="70" b="22996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E4DDB9-E913-12A7-C067-7CAE9CB65A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IN">
                <a:cs typeface="Arial"/>
              </a:rPr>
              <a:t>A demonstration of the User-interface and Backend workings of the application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6dc4bcd6-49db-4c07-9060-8acfc67cef9f"/>
    <ds:schemaRef ds:uri="fb0879af-3eba-417a-a55a-ffe6dcd6ca7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6dc4bcd6-49db-4c07-9060-8acfc67cef9f"/>
    <ds:schemaRef ds:uri="fb0879af-3eba-417a-a55a-ffe6dcd6ca7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708</Words>
  <Application>Microsoft Office PowerPoint</Application>
  <PresentationFormat>Widescreen</PresentationFormat>
  <Paragraphs>373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Söhne</vt:lpstr>
      <vt:lpstr>Office Theme</vt:lpstr>
      <vt:lpstr>Finding Frontiers</vt:lpstr>
      <vt:lpstr>INDEX</vt:lpstr>
      <vt:lpstr>Introduction</vt:lpstr>
      <vt:lpstr>DATASET</vt:lpstr>
      <vt:lpstr>ENTITIES &amp; ATTRIBUTES</vt:lpstr>
      <vt:lpstr>Conceptual &amp; Logical models </vt:lpstr>
      <vt:lpstr>PowerPoint Presentation</vt:lpstr>
      <vt:lpstr>PowerPoint Presentation</vt:lpstr>
      <vt:lpstr>APPLICATION DEMO</vt:lpstr>
      <vt:lpstr>USE CASES </vt:lpstr>
      <vt:lpstr>Area of Improvement</vt:lpstr>
      <vt:lpstr>Challenges Faced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Frontiers</dc:title>
  <dc:creator>Prasanna Lakshmi Chelliboyina</dc:creator>
  <cp:lastModifiedBy>Prasanna Lakshmi Chelliboyina</cp:lastModifiedBy>
  <cp:revision>27</cp:revision>
  <dcterms:created xsi:type="dcterms:W3CDTF">2023-12-06T04:43:41Z</dcterms:created>
  <dcterms:modified xsi:type="dcterms:W3CDTF">2023-12-12T04:17:14Z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